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11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D0CD-D219-E17F-43BC-2B2DC7CF2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FC5660-7778-5F9F-2BED-E34A27EC0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FF659-55CF-E48F-F3FD-CC303F623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967DC-2A3F-E1B5-B340-F35E903D1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07FC6-AC6C-CC0F-ABF2-1A0747E1C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63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F208C-A9F1-EF4E-52B2-0E91FE036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EDEFB-DC54-D5EB-8021-9E91984926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6B60F-09C9-4EA6-41D7-92E5732C3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FB2A2-6B72-A71C-6436-36307B94D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36969-FE9C-020F-3532-FF9D91332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47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2217B8-F27A-676C-B8F1-6277CDAAA5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8BF717-3D50-FA21-A159-818A489E23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EBB06-D8EA-2A91-856C-7DDA32193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7D2B6-D907-5566-EC90-29AE3CC13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90752-D41F-8A22-DA83-C88197DB4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5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980EA-8271-6A35-45F3-A835AAD24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D8FB6-54CD-E921-9B63-B82253906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AB04D-93B9-033A-7F32-5D383988E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4237-B262-B5F1-4747-0DDBFC663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546F4-6B0B-5C2A-BD8B-5110E4901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165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936DE-9091-42AF-3917-0EAB593BB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16219-CC71-37F1-66DE-BEDB3295E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74825-A67F-95B3-D5CB-967FC1B41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DA9DB-B4FD-6271-A868-31798A496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D95E9-7477-49B0-33AC-2CA537EB9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65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DD73B-5FBF-3359-8A8D-482AEDE07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6BCA6-7991-3939-6DD9-7F1C50952D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35FAE-B18E-39DC-1C8A-F4F7B49F1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3ECCE-DBF6-E920-BB7D-D60B6C246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96428-1D66-1611-F44E-5A26605A8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14614-4FD2-C04A-115F-2D9B530A4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45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5890D-0907-E6B9-C0A8-9305CEBDA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1EC1E0-1162-C452-A99D-67F141683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EC360D-58FD-399F-9E9C-509591DDB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AAE76D-1D99-1733-336F-86C74A7400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803C95-0182-01CA-4731-CECDE9D14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50F335-8F18-2CBB-EA15-80551E515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AA391A-D7E8-5AB4-02F8-959D7A9F0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2D4C00-BC39-9ADB-88C3-B456B9732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0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47F2D-3D61-B3E4-805E-BCF83C0A8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00296F-E5D7-6BEB-8018-0A7D22F14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94CB9-1E88-B014-9F4A-9871D9404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9A4EDA-AC9E-16F0-3B5E-628CA5804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112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31455A-EF77-B05B-21FD-0709F2FC1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766CB6-55DC-C4B8-77C1-7D2D7D48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9310A-E67F-B843-CD20-4EC7C63DB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612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18B0F-E6EE-6717-0A85-C886094FD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5318A-4AA2-3CDF-D897-48E5F74D4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5D4581-B75D-5AE7-B773-1B318464B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1B037D-677C-88E6-5C3E-A25A0284F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1E844F-B763-3301-F8E3-7A4575D3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21DFE-102C-FADA-7A55-D2D21CD6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61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000B4-0898-9160-1C17-DE45FA241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49242D-C854-2D49-12DC-9A9B75F30E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EE3A1B-F685-6D0F-9B2C-6B93A4C4B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65C959-8798-1028-B09B-DED892ACB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33D60-BBD7-7660-D7DD-F2887F626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6CA9C-8383-2D36-46A1-438F70420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986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5FD4CC-44A0-6ADB-9064-B33AEF39A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C07F50-2E05-40E5-5267-2158966F2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8C511-0A53-9E6F-66E7-84D65D5E1D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E4BBBD-13FF-43A5-A74E-2D2721C2710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798B4-3F76-EAA4-F906-9E29D8A486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F0A70-9F00-07E7-9BEA-A62486508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816CB2-766D-4302-BB76-588D88389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6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Sylhet#cite_note-7" TargetMode="External"/><Relationship Id="rId13" Type="http://schemas.openxmlformats.org/officeDocument/2006/relationships/hyperlink" Target="https://en.wikipedia.org/wiki/Surma_River" TargetMode="External"/><Relationship Id="rId3" Type="http://schemas.openxmlformats.org/officeDocument/2006/relationships/hyperlink" Target="https://en.wikipedia.org/wiki/Bengali_language" TargetMode="External"/><Relationship Id="rId7" Type="http://schemas.openxmlformats.org/officeDocument/2006/relationships/hyperlink" Target="https://en.wikipedia.org/wiki/Sylhet#cite_note-6" TargetMode="External"/><Relationship Id="rId12" Type="http://schemas.openxmlformats.org/officeDocument/2006/relationships/hyperlink" Target="https://en.wikipedia.org/wiki/Sylhet_Division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Sylhet#cite_note-5" TargetMode="External"/><Relationship Id="rId11" Type="http://schemas.openxmlformats.org/officeDocument/2006/relationships/hyperlink" Target="https://en.wikipedia.org/wiki/Bangladesh" TargetMode="External"/><Relationship Id="rId5" Type="http://schemas.openxmlformats.org/officeDocument/2006/relationships/hyperlink" Target="https://en.wikipedia.org/wiki/Sylheti_language" TargetMode="External"/><Relationship Id="rId10" Type="http://schemas.openxmlformats.org/officeDocument/2006/relationships/hyperlink" Target="https://en.wikipedia.org/wiki/Metropolis" TargetMode="External"/><Relationship Id="rId4" Type="http://schemas.openxmlformats.org/officeDocument/2006/relationships/hyperlink" Target="https://en.wikipedia.org/wiki/Help:IPA/Bengali" TargetMode="External"/><Relationship Id="rId9" Type="http://schemas.openxmlformats.org/officeDocument/2006/relationships/hyperlink" Target="https://en.wikipedia.org/wiki/Sylhet#cite_note-8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ndia" TargetMode="External"/><Relationship Id="rId3" Type="http://schemas.openxmlformats.org/officeDocument/2006/relationships/hyperlink" Target="https://en.wikipedia.org/wiki/Ganges_Delta" TargetMode="External"/><Relationship Id="rId7" Type="http://schemas.openxmlformats.org/officeDocument/2006/relationships/hyperlink" Target="https://en.wikipedia.org/wiki/Bay_of_Bengal" TargetMode="External"/><Relationship Id="rId2" Type="http://schemas.openxmlformats.org/officeDocument/2006/relationships/hyperlink" Target="https://en.wikipedia.org/wiki/Mangrove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Meghna_River" TargetMode="External"/><Relationship Id="rId11" Type="http://schemas.openxmlformats.org/officeDocument/2006/relationships/image" Target="../media/image2.jpg"/><Relationship Id="rId5" Type="http://schemas.openxmlformats.org/officeDocument/2006/relationships/hyperlink" Target="https://en.wikipedia.org/wiki/Brahmaputra_River" TargetMode="External"/><Relationship Id="rId10" Type="http://schemas.openxmlformats.org/officeDocument/2006/relationships/hyperlink" Target="https://en.wikipedia.org/wiki/Mangrove_forest" TargetMode="External"/><Relationship Id="rId4" Type="http://schemas.openxmlformats.org/officeDocument/2006/relationships/hyperlink" Target="https://en.wikipedia.org/wiki/Ganges_River" TargetMode="External"/><Relationship Id="rId9" Type="http://schemas.openxmlformats.org/officeDocument/2006/relationships/hyperlink" Target="https://en.wikipedia.org/wiki/Bangladesh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Bangladesh" TargetMode="External"/><Relationship Id="rId3" Type="http://schemas.openxmlformats.org/officeDocument/2006/relationships/hyperlink" Target="https://en.wikipedia.org/wiki/Bengali_language" TargetMode="External"/><Relationship Id="rId7" Type="http://schemas.openxmlformats.org/officeDocument/2006/relationships/hyperlink" Target="https://en.wikipedia.org/wiki/Dhaka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n.wikipedia.org/wiki/Old_Dhaka" TargetMode="External"/><Relationship Id="rId5" Type="http://schemas.openxmlformats.org/officeDocument/2006/relationships/hyperlink" Target="https://en.wikipedia.org/wiki/Fort" TargetMode="External"/><Relationship Id="rId10" Type="http://schemas.openxmlformats.org/officeDocument/2006/relationships/hyperlink" Target="https://en.wikipedia.org/wiki/Lalbagh_Fort#cite_note-2" TargetMode="External"/><Relationship Id="rId4" Type="http://schemas.openxmlformats.org/officeDocument/2006/relationships/hyperlink" Target="https://en.wikipedia.org/wiki/Romanization_of_Bengali" TargetMode="External"/><Relationship Id="rId9" Type="http://schemas.openxmlformats.org/officeDocument/2006/relationships/hyperlink" Target="https://en.wikipedia.org/wiki/Lalbagh_Fort#cite_note-1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hsan_Manzil#cite_note-1" TargetMode="External"/><Relationship Id="rId13" Type="http://schemas.openxmlformats.org/officeDocument/2006/relationships/hyperlink" Target="https://en.wikipedia.org/wiki/Ahsan_Manzil#cite_note-4" TargetMode="External"/><Relationship Id="rId3" Type="http://schemas.openxmlformats.org/officeDocument/2006/relationships/hyperlink" Target="https://en.wikipedia.org/wiki/Bengali_language" TargetMode="External"/><Relationship Id="rId7" Type="http://schemas.openxmlformats.org/officeDocument/2006/relationships/hyperlink" Target="https://en.wikipedia.org/wiki/Bangladesh" TargetMode="External"/><Relationship Id="rId12" Type="http://schemas.openxmlformats.org/officeDocument/2006/relationships/hyperlink" Target="https://en.wikipedia.org/wiki/Ahsan_Manzil#cite_note-Banglapedia-3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Dhaka" TargetMode="External"/><Relationship Id="rId11" Type="http://schemas.openxmlformats.org/officeDocument/2006/relationships/hyperlink" Target="https://en.wikipedia.org/wiki/List_of_Old_Dhaka_Heritage_Sites" TargetMode="External"/><Relationship Id="rId5" Type="http://schemas.openxmlformats.org/officeDocument/2006/relationships/hyperlink" Target="https://en.wikipedia.org/wiki/Buriganga_River" TargetMode="External"/><Relationship Id="rId10" Type="http://schemas.openxmlformats.org/officeDocument/2006/relationships/hyperlink" Target="https://en.wikipedia.org/wiki/Nawab_of_Dhaka" TargetMode="External"/><Relationship Id="rId4" Type="http://schemas.openxmlformats.org/officeDocument/2006/relationships/hyperlink" Target="https://en.wikipedia.org/wiki/Old_Dhaka" TargetMode="External"/><Relationship Id="rId9" Type="http://schemas.openxmlformats.org/officeDocument/2006/relationships/hyperlink" Target="https://en.wikipedia.org/wiki/Ahsan_Manzil#cite_note-2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x%27s_Bazar_District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Cox%27s_Bazar#cite_note-1" TargetMode="External"/><Relationship Id="rId5" Type="http://schemas.openxmlformats.org/officeDocument/2006/relationships/hyperlink" Target="https://en.wikipedia.org/wiki/Cox%27s_Bazar_Beach" TargetMode="External"/><Relationship Id="rId4" Type="http://schemas.openxmlformats.org/officeDocument/2006/relationships/hyperlink" Target="https://en.wikipedia.org/wiki/Bangladesh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hyperlink" Target="https://en.wikipedia.org/wiki/Bangladesh" TargetMode="External"/><Relationship Id="rId7" Type="http://schemas.openxmlformats.org/officeDocument/2006/relationships/hyperlink" Target="https://en.wikipedia.org/wiki/Sajek_Valley#cite_note-3" TargetMode="External"/><Relationship Id="rId2" Type="http://schemas.openxmlformats.org/officeDocument/2006/relationships/hyperlink" Target="https://en.wikipedia.org/wiki/Bengali_language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Sajek_Valley#cite_note-:1-2" TargetMode="External"/><Relationship Id="rId5" Type="http://schemas.openxmlformats.org/officeDocument/2006/relationships/hyperlink" Target="https://en.wikipedia.org/wiki/Sajek_Valley#cite_note-:2-1" TargetMode="External"/><Relationship Id="rId4" Type="http://schemas.openxmlformats.org/officeDocument/2006/relationships/hyperlink" Target="https://en.wikipedia.org/wiki/Chittagong_Hill_Tracts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ndian_Subcontinent" TargetMode="External"/><Relationship Id="rId13" Type="http://schemas.openxmlformats.org/officeDocument/2006/relationships/hyperlink" Target="https://en.wikipedia.org/wiki/Dinajpur_District,_Bangladesh" TargetMode="External"/><Relationship Id="rId3" Type="http://schemas.openxmlformats.org/officeDocument/2006/relationships/hyperlink" Target="https://en.wikipedia.org/wiki/Badalgachhi_Upazila" TargetMode="External"/><Relationship Id="rId7" Type="http://schemas.openxmlformats.org/officeDocument/2006/relationships/hyperlink" Target="https://en.wikipedia.org/wiki/Vihara" TargetMode="External"/><Relationship Id="rId12" Type="http://schemas.openxmlformats.org/officeDocument/2006/relationships/hyperlink" Target="https://en.wikipedia.org/wiki/Nawabganj_Upazila,_Dinajpur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Buddhist" TargetMode="External"/><Relationship Id="rId11" Type="http://schemas.openxmlformats.org/officeDocument/2006/relationships/hyperlink" Target="https://en.wikipedia.org/wiki/Sitakot_Vihara" TargetMode="External"/><Relationship Id="rId5" Type="http://schemas.openxmlformats.org/officeDocument/2006/relationships/hyperlink" Target="https://en.wikipedia.org/wiki/Bangladesh" TargetMode="External"/><Relationship Id="rId10" Type="http://schemas.openxmlformats.org/officeDocument/2006/relationships/hyperlink" Target="https://en.wikipedia.org/wiki/Halud_Vihara" TargetMode="External"/><Relationship Id="rId4" Type="http://schemas.openxmlformats.org/officeDocument/2006/relationships/hyperlink" Target="https://en.wikipedia.org/wiki/Naogaon_District" TargetMode="External"/><Relationship Id="rId9" Type="http://schemas.openxmlformats.org/officeDocument/2006/relationships/hyperlink" Target="https://en.wikipedia.org/wiki/World_Heritage_Site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Bangladesh" TargetMode="External"/><Relationship Id="rId3" Type="http://schemas.openxmlformats.org/officeDocument/2006/relationships/hyperlink" Target="https://en.wikipedia.org/wiki/Bengali_language" TargetMode="External"/><Relationship Id="rId7" Type="http://schemas.openxmlformats.org/officeDocument/2006/relationships/hyperlink" Target="https://en.wikipedia.org/wiki/Hamlet_(place)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Literary_translation" TargetMode="External"/><Relationship Id="rId11" Type="http://schemas.openxmlformats.org/officeDocument/2006/relationships/hyperlink" Target="https://en.wikipedia.org/wiki/Dhaka_Division" TargetMode="External"/><Relationship Id="rId5" Type="http://schemas.openxmlformats.org/officeDocument/2006/relationships/hyperlink" Target="https://en.wikipedia.org/wiki/Sonargaon#cite_note-barbosa-1" TargetMode="External"/><Relationship Id="rId10" Type="http://schemas.openxmlformats.org/officeDocument/2006/relationships/hyperlink" Target="https://en.wikipedia.org/wiki/Narayanganj_District" TargetMode="External"/><Relationship Id="rId4" Type="http://schemas.openxmlformats.org/officeDocument/2006/relationships/hyperlink" Target="https://en.wikipedia.org/wiki/Help:IPA/Bengali" TargetMode="External"/><Relationship Id="rId9" Type="http://schemas.openxmlformats.org/officeDocument/2006/relationships/hyperlink" Target="https://en.wikipedia.org/wiki/Sonargaon_Upazila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Kuakata#cite_note-2" TargetMode="External"/><Relationship Id="rId3" Type="http://schemas.openxmlformats.org/officeDocument/2006/relationships/hyperlink" Target="https://en.wikipedia.org/wiki/Bengali_language" TargetMode="External"/><Relationship Id="rId7" Type="http://schemas.openxmlformats.org/officeDocument/2006/relationships/hyperlink" Target="https://en.wikipedia.org/wiki/Kuakata#cite_note-bpc-1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Kuakata_Beach" TargetMode="External"/><Relationship Id="rId5" Type="http://schemas.openxmlformats.org/officeDocument/2006/relationships/hyperlink" Target="https://en.wikipedia.org/wiki/Bangladesh" TargetMode="External"/><Relationship Id="rId4" Type="http://schemas.openxmlformats.org/officeDocument/2006/relationships/hyperlink" Target="https://en.wikipedia.org/wiki/Patuakhali_Distric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Top view of the islet with the house surrounded by coconut trees">
            <a:extLst>
              <a:ext uri="{FF2B5EF4-FFF2-40B4-BE49-F238E27FC236}">
                <a16:creationId xmlns:a16="http://schemas.microsoft.com/office/drawing/2014/main" id="{DC6313E0-77EE-0397-245B-8E55ABB4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69" r="1485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2668B-1C1B-34AF-C54B-B5181BD1B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Tourist Place of Bangladesh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532825-E33C-E927-0D5B-7656A2528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Made by </a:t>
            </a:r>
            <a:r>
              <a:rPr lang="en-US" sz="2000" dirty="0" err="1">
                <a:solidFill>
                  <a:schemeClr val="bg1"/>
                </a:solidFill>
              </a:rPr>
              <a:t>Tofazzel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6200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E79AC-106D-B232-DC7B-0F5CB19EC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Sylhet</a:t>
            </a:r>
          </a:p>
        </p:txBody>
      </p:sp>
      <p:pic>
        <p:nvPicPr>
          <p:cNvPr id="6" name="Content Placeholder 5" descr="A group of people walking in front of a building&#10;&#10;Description automatically generated">
            <a:extLst>
              <a:ext uri="{FF2B5EF4-FFF2-40B4-BE49-F238E27FC236}">
                <a16:creationId xmlns:a16="http://schemas.microsoft.com/office/drawing/2014/main" id="{7F417621-EE04-2314-25A0-606DAA18E9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2" r="22287" b="1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B80AC-80BC-E49A-DCFC-4195C719A5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17734" y="2614612"/>
            <a:ext cx="5291663" cy="375284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b="1" i="0">
                <a:effectLst/>
              </a:rPr>
              <a:t>Sylhet</a:t>
            </a:r>
            <a:r>
              <a:rPr lang="en-US" sz="1800" b="0" i="0">
                <a:effectLst/>
              </a:rPr>
              <a:t> (</a:t>
            </a:r>
            <a:r>
              <a:rPr lang="en-US" sz="1800" b="0" i="0" u="none" strike="noStrike">
                <a:effectLst/>
                <a:hlinkClick r:id="rId3" tooltip="Bengali language"/>
              </a:rPr>
              <a:t>Bengali</a:t>
            </a:r>
            <a:r>
              <a:rPr lang="en-US" sz="1800" b="0" i="0">
                <a:effectLst/>
              </a:rPr>
              <a:t>: সিলেট IPA: </a:t>
            </a:r>
            <a:r>
              <a:rPr lang="en-US" sz="1800" b="0" i="0" u="none" strike="noStrike">
                <a:effectLst/>
                <a:hlinkClick r:id="rId4" tooltip="Help:IPA/Bengali"/>
              </a:rPr>
              <a:t>[sileʈ]</a:t>
            </a:r>
            <a:r>
              <a:rPr lang="en-US" sz="1800" b="0" i="0">
                <a:effectLst/>
              </a:rPr>
              <a:t>; </a:t>
            </a:r>
            <a:r>
              <a:rPr lang="en-US" sz="1800" b="0" i="0" u="none" strike="noStrike">
                <a:effectLst/>
                <a:hlinkClick r:id="rId5" tooltip="Sylheti language"/>
              </a:rPr>
              <a:t>Sylheti</a:t>
            </a:r>
            <a:r>
              <a:rPr lang="en-US" sz="1800" b="0" i="0">
                <a:effectLst/>
              </a:rPr>
              <a:t>: ꠍꠤꠟꠐ)</a:t>
            </a:r>
            <a:r>
              <a:rPr lang="en-US" sz="1800" b="0" i="0" u="none" strike="noStrike" baseline="30000">
                <a:effectLst/>
                <a:hlinkClick r:id="rId6"/>
              </a:rPr>
              <a:t>[5]</a:t>
            </a:r>
            <a:r>
              <a:rPr lang="en-US" sz="1800" b="0" i="0" u="none" strike="noStrike" baseline="30000">
                <a:effectLst/>
                <a:hlinkClick r:id="rId7"/>
              </a:rPr>
              <a:t>[6]</a:t>
            </a:r>
            <a:r>
              <a:rPr lang="en-US" sz="1800" b="0" i="0" u="none" strike="noStrike" baseline="30000">
                <a:effectLst/>
                <a:hlinkClick r:id="rId8"/>
              </a:rPr>
              <a:t>[7]</a:t>
            </a:r>
            <a:r>
              <a:rPr lang="en-US" sz="1800" b="0" i="0" u="none" strike="noStrike" baseline="30000">
                <a:effectLst/>
                <a:hlinkClick r:id="rId9"/>
              </a:rPr>
              <a:t>[8]</a:t>
            </a:r>
            <a:r>
              <a:rPr lang="en-US" sz="1800" b="0" i="0">
                <a:effectLst/>
              </a:rPr>
              <a:t> is a </a:t>
            </a:r>
            <a:r>
              <a:rPr lang="en-US" sz="1800" b="0" i="0" u="none" strike="noStrike">
                <a:effectLst/>
                <a:hlinkClick r:id="rId10" tooltip="Metropolis"/>
              </a:rPr>
              <a:t>metropolitan city</a:t>
            </a:r>
            <a:r>
              <a:rPr lang="en-US" sz="1800" b="0" i="0">
                <a:effectLst/>
              </a:rPr>
              <a:t> located in the northeastern region of </a:t>
            </a:r>
            <a:r>
              <a:rPr lang="en-US" sz="1800" b="0" i="0" u="none" strike="noStrike">
                <a:effectLst/>
                <a:hlinkClick r:id="rId11" tooltip="Bangladesh"/>
              </a:rPr>
              <a:t>Bangladesh</a:t>
            </a:r>
            <a:r>
              <a:rPr lang="en-US" sz="1800" b="0" i="0">
                <a:effectLst/>
              </a:rPr>
              <a:t>. It is the administrative center of </a:t>
            </a:r>
            <a:r>
              <a:rPr lang="en-US" sz="1800" b="0" i="0" u="none" strike="noStrike">
                <a:effectLst/>
                <a:hlinkClick r:id="rId12" tooltip="Sylhet Division"/>
              </a:rPr>
              <a:t>Sylhet Division</a:t>
            </a:r>
            <a:r>
              <a:rPr lang="en-US" sz="1800" b="0" i="0">
                <a:effectLst/>
              </a:rPr>
              <a:t> and is situated on the banks of the </a:t>
            </a:r>
            <a:r>
              <a:rPr lang="en-US" sz="1800" b="0" i="0" u="none" strike="noStrike">
                <a:effectLst/>
                <a:hlinkClick r:id="rId13" tooltip="Surma River"/>
              </a:rPr>
              <a:t>Surma River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950354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81D0E3-83DE-07B8-39AC-F7FC1C0E5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/>
              <a:t>Sundarbans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EF4FF-EA8E-1A7A-C57A-FF42B0FEE6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1479" y="2688336"/>
            <a:ext cx="4498848" cy="3584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 i="0">
                <a:effectLst/>
              </a:rPr>
              <a:t>Sundarbans</a:t>
            </a:r>
            <a:r>
              <a:rPr lang="en-US" sz="1800" b="0" i="0">
                <a:effectLst/>
              </a:rPr>
              <a:t> is a </a:t>
            </a:r>
            <a:r>
              <a:rPr lang="en-US" sz="1800" b="0" i="0" u="none" strike="noStrike">
                <a:effectLst/>
                <a:hlinkClick r:id="rId2" tooltip="Mangrove"/>
              </a:rPr>
              <a:t>mangrove</a:t>
            </a:r>
            <a:r>
              <a:rPr lang="en-US" sz="1800" b="0" i="0">
                <a:effectLst/>
              </a:rPr>
              <a:t> area in </a:t>
            </a:r>
            <a:r>
              <a:rPr lang="en-US" sz="1800" b="0" i="0" u="none" strike="noStrike">
                <a:effectLst/>
                <a:hlinkClick r:id="rId3" tooltip="Ganges Delta"/>
              </a:rPr>
              <a:t>the delta</a:t>
            </a:r>
            <a:r>
              <a:rPr lang="en-US" sz="1800" b="0" i="0">
                <a:effectLst/>
              </a:rPr>
              <a:t> formed by the confluence of the </a:t>
            </a:r>
            <a:r>
              <a:rPr lang="en-US" sz="1800" b="0" i="0" u="none" strike="noStrike">
                <a:effectLst/>
                <a:hlinkClick r:id="rId4" tooltip="Ganges River"/>
              </a:rPr>
              <a:t>Ganges</a:t>
            </a:r>
            <a:r>
              <a:rPr lang="en-US" sz="1800" b="0" i="0">
                <a:effectLst/>
              </a:rPr>
              <a:t>, </a:t>
            </a:r>
            <a:r>
              <a:rPr lang="en-US" sz="1800" b="0" i="0" u="none" strike="noStrike">
                <a:effectLst/>
                <a:hlinkClick r:id="rId5" tooltip="Brahmaputra River"/>
              </a:rPr>
              <a:t>Brahmaputra</a:t>
            </a:r>
            <a:r>
              <a:rPr lang="en-US" sz="1800" b="0" i="0">
                <a:effectLst/>
              </a:rPr>
              <a:t> and </a:t>
            </a:r>
            <a:r>
              <a:rPr lang="en-US" sz="1800" b="0" i="0" u="none" strike="noStrike">
                <a:effectLst/>
                <a:hlinkClick r:id="rId6" tooltip="Meghna River"/>
              </a:rPr>
              <a:t>Meghna Rivers</a:t>
            </a:r>
            <a:r>
              <a:rPr lang="en-US" sz="1800" b="0" i="0">
                <a:effectLst/>
              </a:rPr>
              <a:t> in the </a:t>
            </a:r>
            <a:r>
              <a:rPr lang="en-US" sz="1800" b="0" i="0" u="none" strike="noStrike">
                <a:effectLst/>
                <a:hlinkClick r:id="rId7" tooltip="Bay of Bengal"/>
              </a:rPr>
              <a:t>Bay of Bengal</a:t>
            </a:r>
            <a:r>
              <a:rPr lang="en-US" sz="1800" b="0" i="0">
                <a:effectLst/>
              </a:rPr>
              <a:t>. Spread across parts of </a:t>
            </a:r>
            <a:r>
              <a:rPr lang="en-US" sz="1800" b="0" i="0" u="none" strike="noStrike">
                <a:effectLst/>
                <a:hlinkClick r:id="rId8" tooltip="India"/>
              </a:rPr>
              <a:t>India</a:t>
            </a:r>
            <a:r>
              <a:rPr lang="en-US" sz="1800" b="0" i="0">
                <a:effectLst/>
              </a:rPr>
              <a:t> and </a:t>
            </a:r>
            <a:r>
              <a:rPr lang="en-US" sz="1800" b="0" i="0" u="none" strike="noStrike">
                <a:effectLst/>
                <a:hlinkClick r:id="rId9" tooltip="Bangladesh"/>
              </a:rPr>
              <a:t>Bangladesh</a:t>
            </a:r>
            <a:r>
              <a:rPr lang="en-US" sz="1800" b="0" i="0">
                <a:effectLst/>
              </a:rPr>
              <a:t>, this forest is the largest </a:t>
            </a:r>
            <a:r>
              <a:rPr lang="en-US" sz="1800" b="0" i="0" u="none" strike="noStrike">
                <a:effectLst/>
                <a:hlinkClick r:id="rId10" tooltip="Mangrove forest"/>
              </a:rPr>
              <a:t>Mangrove forest</a:t>
            </a:r>
            <a:r>
              <a:rPr lang="en-US" sz="1800" b="0" i="0">
                <a:effectLst/>
              </a:rPr>
              <a:t> in the world.</a:t>
            </a:r>
            <a:endParaRPr lang="en-US" sz="1800"/>
          </a:p>
        </p:txBody>
      </p:sp>
      <p:pic>
        <p:nvPicPr>
          <p:cNvPr id="6" name="Content Placeholder 5" descr="A tiger standing on a beach">
            <a:extLst>
              <a:ext uri="{FF2B5EF4-FFF2-40B4-BE49-F238E27FC236}">
                <a16:creationId xmlns:a16="http://schemas.microsoft.com/office/drawing/2014/main" id="{2E37B4BD-6768-31F1-8AFF-348E3FAE0E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96" b="-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34390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4527-E0D1-FC40-D0DA-8D272EA51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Lalbagh Fort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87F8CA-59A2-B58C-F992-D84934A07B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 descr="A large square with a green lawn surrounded by buildings&#10;&#10;Description automatically generated with medium confidence">
            <a:extLst>
              <a:ext uri="{FF2B5EF4-FFF2-40B4-BE49-F238E27FC236}">
                <a16:creationId xmlns:a16="http://schemas.microsoft.com/office/drawing/2014/main" id="{B13BE2EE-239C-8DAA-FD66-8091AC8946C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19440"/>
            <a:ext cx="5183188" cy="3455858"/>
          </a:xfr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8205C123-1AC0-F55D-DF0D-FFFE0DF4D6C9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526103" y="4024203"/>
            <a:ext cx="184731" cy="1846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0" i="0" u="none" strike="noStrike" cap="none" normalizeH="0" baseline="30000" dirty="0">
              <a:ln>
                <a:noFill/>
              </a:ln>
              <a:solidFill>
                <a:srgbClr val="2021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0B2C6C87-63FE-4CD9-158C-94C8B9E494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1467" y="3377872"/>
            <a:ext cx="4998334" cy="6463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 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Lalbagh Fort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(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 tooltip="Bengali language"/>
              </a:rPr>
              <a:t>Bengali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 </a:t>
            </a:r>
            <a:r>
              <a:rPr kumimoji="0" lang="bn-IN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Vrinda" panose="020B0502040204020203" pitchFamily="34" charset="0"/>
              </a:rPr>
              <a:t>লালবাগ কেল্লা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4" tooltip="Romanization of Bengali"/>
              </a:rPr>
              <a:t>romanized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 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Lālabāga Kēllā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is a 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 tooltip="Fort"/>
              </a:rPr>
              <a:t>fort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in the 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 tooltip="Old Dhaka"/>
              </a:rPr>
              <a:t>old city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of 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 tooltip="Dhaka"/>
              </a:rPr>
              <a:t>Dhaka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8" tooltip="Bangladesh"/>
              </a:rPr>
              <a:t>Bangladesh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0" lang="en-US" altLang="en-US" sz="900" b="0" i="0" u="none" strike="noStrike" cap="none" normalizeH="0" baseline="3000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[1]</a:t>
            </a:r>
            <a:r>
              <a:rPr kumimoji="0" lang="en-US" altLang="en-US" sz="900" b="0" i="0" u="none" strike="noStrike" cap="none" normalizeH="0" baseline="3000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[2]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Its name is derived from its neighbourhood Lalbagh, which means Red Garden. 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32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nk building with a staircase and trees&#10;&#10;Description automatically generated">
            <a:extLst>
              <a:ext uri="{FF2B5EF4-FFF2-40B4-BE49-F238E27FC236}">
                <a16:creationId xmlns:a16="http://schemas.microsoft.com/office/drawing/2014/main" id="{2F90F841-8F89-9CFC-DE99-32FD6E5909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" r="3118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3BFBDF-0C22-D6F2-A5E4-23B290516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Ahsan Manzil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424E9-D48A-67E7-325B-864B465FA8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1" i="0">
                <a:effectLst/>
              </a:rPr>
              <a:t>Ahsan Manzil</a:t>
            </a:r>
            <a:r>
              <a:rPr lang="en-US" sz="2000" b="0" i="0">
                <a:effectLst/>
              </a:rPr>
              <a:t> (</a:t>
            </a:r>
            <a:r>
              <a:rPr lang="en-US" sz="2000" b="0" i="0" u="none" strike="noStrike">
                <a:effectLst/>
                <a:hlinkClick r:id="rId3" tooltip="Bengali language"/>
              </a:rPr>
              <a:t>Bengali</a:t>
            </a:r>
            <a:r>
              <a:rPr lang="en-US" sz="2000" b="0" i="0">
                <a:effectLst/>
              </a:rPr>
              <a:t>: আহসান মঞ্জিল) is a palace located in the </a:t>
            </a:r>
            <a:r>
              <a:rPr lang="en-US" sz="2000" b="0" i="0" u="none" strike="noStrike">
                <a:effectLst/>
                <a:hlinkClick r:id="rId4" tooltip="Old Dhaka"/>
              </a:rPr>
              <a:t>Kumartoli</a:t>
            </a:r>
            <a:r>
              <a:rPr lang="en-US" sz="2000" b="0" i="0">
                <a:effectLst/>
              </a:rPr>
              <a:t> area beside </a:t>
            </a:r>
            <a:r>
              <a:rPr lang="en-US" sz="2000" b="0" i="0" u="sng">
                <a:effectLst/>
                <a:hlinkClick r:id="rId5"/>
              </a:rPr>
              <a:t>Buriganga River</a:t>
            </a:r>
            <a:r>
              <a:rPr lang="en-US" sz="2000" b="0" i="0">
                <a:effectLst/>
              </a:rPr>
              <a:t> of </a:t>
            </a:r>
            <a:r>
              <a:rPr lang="en-US" sz="2000" b="0" i="0" u="none" strike="noStrike">
                <a:effectLst/>
                <a:hlinkClick r:id="rId6" tooltip="Dhaka"/>
              </a:rPr>
              <a:t>Dhaka</a:t>
            </a:r>
            <a:r>
              <a:rPr lang="en-US" sz="2000" b="0" i="0">
                <a:effectLst/>
              </a:rPr>
              <a:t>, </a:t>
            </a:r>
            <a:r>
              <a:rPr lang="en-US" sz="2000" b="0" i="0" u="none" strike="noStrike">
                <a:effectLst/>
                <a:hlinkClick r:id="rId7" tooltip="Bangladesh"/>
              </a:rPr>
              <a:t>Bangladesh</a:t>
            </a:r>
            <a:r>
              <a:rPr lang="en-US" sz="2000" b="0" i="0">
                <a:effectLst/>
              </a:rPr>
              <a:t>.</a:t>
            </a:r>
            <a:r>
              <a:rPr lang="en-US" sz="2000" b="0" i="0" u="none" strike="noStrike" baseline="30000">
                <a:effectLst/>
                <a:hlinkClick r:id="rId8"/>
              </a:rPr>
              <a:t>[1]</a:t>
            </a:r>
            <a:r>
              <a:rPr lang="en-US" sz="2000" b="0" i="0" u="none" strike="noStrike" baseline="30000">
                <a:effectLst/>
                <a:hlinkClick r:id="rId9"/>
              </a:rPr>
              <a:t>[2]</a:t>
            </a:r>
            <a:r>
              <a:rPr lang="en-US" sz="2000" b="0" i="0">
                <a:effectLst/>
              </a:rPr>
              <a:t> It was formerly the residence and seat of the </a:t>
            </a:r>
            <a:r>
              <a:rPr lang="en-US" sz="2000" b="0" i="1" u="none" strike="noStrike">
                <a:effectLst/>
                <a:hlinkClick r:id="rId10" tooltip="Nawab of Dhaka"/>
              </a:rPr>
              <a:t>Nawab of Dhaka</a:t>
            </a:r>
            <a:r>
              <a:rPr lang="en-US" sz="2000" b="0" i="0">
                <a:effectLst/>
              </a:rPr>
              <a:t> and has been designated an </a:t>
            </a:r>
            <a:r>
              <a:rPr lang="en-US" sz="2000" b="0" i="0" u="none" strike="noStrike">
                <a:effectLst/>
                <a:hlinkClick r:id="rId11" tooltip="List of Old Dhaka Heritage Sites"/>
              </a:rPr>
              <a:t>Old Dhaka Heritage Site</a:t>
            </a:r>
            <a:r>
              <a:rPr lang="en-US" sz="2000" b="0" i="0">
                <a:effectLst/>
              </a:rPr>
              <a:t>.</a:t>
            </a:r>
            <a:r>
              <a:rPr lang="en-US" sz="2000" b="0" i="0" u="none" strike="noStrike" baseline="30000">
                <a:effectLst/>
                <a:hlinkClick r:id="rId12"/>
              </a:rPr>
              <a:t>[3]</a:t>
            </a:r>
            <a:r>
              <a:rPr lang="en-US" sz="2000" b="0" i="0">
                <a:effectLst/>
              </a:rPr>
              <a:t> It now serves as a museum.</a:t>
            </a:r>
            <a:r>
              <a:rPr lang="en-US" sz="2000" b="0" i="0" u="none" strike="noStrike" baseline="30000">
                <a:effectLst/>
                <a:hlinkClick r:id="rId13"/>
              </a:rPr>
              <a:t>[4]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200563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People walking on the beach&#10;&#10;Description automatically generated">
            <a:extLst>
              <a:ext uri="{FF2B5EF4-FFF2-40B4-BE49-F238E27FC236}">
                <a16:creationId xmlns:a16="http://schemas.microsoft.com/office/drawing/2014/main" id="{75E45B6E-CAC1-A59B-836C-9EA425591A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3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8AF58F-2A71-E12C-AF85-995811D37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Cox’s Bazar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D79FFCD-CC3F-915B-E807-6A3EF007F6F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2434201"/>
            <a:ext cx="3822189" cy="3742762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+mn-lt"/>
              </a:rPr>
              <a:t>Cox's Bazar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</a:rPr>
              <a:t> is a city, fishing port, tourism centre, and 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  <a:hlinkClick r:id="rId3" tooltip="Cox's Bazar District"/>
              </a:rPr>
              <a:t>district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</a:rPr>
              <a:t> headquarters</a:t>
            </a:r>
          </a:p>
          <a:p>
            <a:pPr marL="0" marR="0" lvl="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</a:rPr>
              <a:t> in southeastern 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  <a:hlinkClick r:id="rId4" tooltip="Bangladesh"/>
              </a:rPr>
              <a:t>Bangladesh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</a:rPr>
              <a:t>. 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  <a:hlinkClick r:id="rId5" tooltip="Cox's Bazar Beach"/>
              </a:rPr>
              <a:t>Cox's Bazar Beach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</a:rPr>
              <a:t>, one of the most popular </a:t>
            </a:r>
          </a:p>
          <a:p>
            <a:pPr marL="0" marR="0" lvl="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</a:rPr>
              <a:t>tourist attractions in Bangladesh, is the longest uninterrupted natural beach</a:t>
            </a:r>
          </a:p>
          <a:p>
            <a:pPr marL="0" marR="0" lvl="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</a:rPr>
              <a:t> in the world.</a:t>
            </a:r>
            <a:r>
              <a:rPr kumimoji="0" lang="en-US" altLang="en-US" sz="2000" b="0" i="0" u="none" strike="noStrike" cap="none" normalizeH="0" baseline="30000">
                <a:ln>
                  <a:noFill/>
                </a:ln>
                <a:effectLst/>
                <a:latin typeface="+mn-lt"/>
                <a:hlinkClick r:id="rId6"/>
              </a:rPr>
              <a:t>[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46879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2D944-7C05-3931-54CD-D7A05C963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Sajek</a:t>
            </a:r>
            <a:r>
              <a:rPr lang="en-US" dirty="0"/>
              <a:t> Valley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2418D-A85E-97AF-F3C7-9A7806C4A3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1" i="0" dirty="0" err="1">
                <a:effectLst/>
              </a:rPr>
              <a:t>Sajek</a:t>
            </a:r>
            <a:r>
              <a:rPr lang="en-US" sz="2000" b="1" i="0" dirty="0">
                <a:effectLst/>
              </a:rPr>
              <a:t> Valley</a:t>
            </a:r>
            <a:r>
              <a:rPr lang="en-US" sz="2000" b="0" i="0" dirty="0">
                <a:effectLst/>
              </a:rPr>
              <a:t> (</a:t>
            </a:r>
            <a:r>
              <a:rPr lang="en-US" sz="2000" b="0" i="0" u="none" strike="noStrike" dirty="0">
                <a:effectLst/>
                <a:hlinkClick r:id="rId2" tooltip="Bengali language"/>
              </a:rPr>
              <a:t>Bengali</a:t>
            </a:r>
            <a:r>
              <a:rPr lang="en-US" sz="2000" b="0" i="0" dirty="0">
                <a:effectLst/>
              </a:rPr>
              <a:t>: </a:t>
            </a:r>
            <a:r>
              <a:rPr lang="en-US" sz="2000" b="0" i="0" dirty="0" err="1">
                <a:effectLst/>
              </a:rPr>
              <a:t>সাজেক</a:t>
            </a:r>
            <a:r>
              <a:rPr lang="en-US" sz="2000" b="0" i="0" dirty="0">
                <a:effectLst/>
              </a:rPr>
              <a:t> </a:t>
            </a:r>
            <a:r>
              <a:rPr lang="en-US" sz="2000" b="0" i="0" dirty="0" err="1">
                <a:effectLst/>
              </a:rPr>
              <a:t>উপত্যকা</a:t>
            </a:r>
            <a:r>
              <a:rPr lang="en-US" sz="2000" b="0" i="0" dirty="0">
                <a:effectLst/>
              </a:rPr>
              <a:t>) is a popular tourist spot in </a:t>
            </a:r>
            <a:r>
              <a:rPr lang="en-US" sz="2000" b="0" i="0" u="none" strike="noStrike" dirty="0">
                <a:effectLst/>
                <a:hlinkClick r:id="rId3" tooltip="Bangladesh"/>
              </a:rPr>
              <a:t>Bangladesh</a:t>
            </a:r>
            <a:r>
              <a:rPr lang="en-US" sz="2000" b="0" i="0" dirty="0">
                <a:effectLst/>
              </a:rPr>
              <a:t>, situated among the hills of the </a:t>
            </a:r>
            <a:r>
              <a:rPr lang="en-US" sz="2000" b="0" i="0" dirty="0" err="1">
                <a:effectLst/>
              </a:rPr>
              <a:t>Kasalong</a:t>
            </a:r>
            <a:r>
              <a:rPr lang="en-US" sz="2000" b="0" i="0" dirty="0">
                <a:effectLst/>
              </a:rPr>
              <a:t> range of mountains in the northern area of the </a:t>
            </a:r>
            <a:r>
              <a:rPr lang="en-US" sz="2000" b="0" i="0" u="none" strike="noStrike" dirty="0">
                <a:effectLst/>
                <a:hlinkClick r:id="rId4" tooltip="Chittagong Hill Tracts"/>
              </a:rPr>
              <a:t>Chittagong Hill Tracts</a:t>
            </a:r>
            <a:r>
              <a:rPr lang="en-US" sz="2000" b="0" i="0" dirty="0">
                <a:effectLst/>
              </a:rPr>
              <a:t>. Referred to as the "Queen of Hills"</a:t>
            </a:r>
            <a:r>
              <a:rPr lang="en-US" sz="2000" b="0" i="0" u="none" strike="noStrike" baseline="30000" dirty="0">
                <a:effectLst/>
                <a:hlinkClick r:id="rId5"/>
              </a:rPr>
              <a:t>[1]</a:t>
            </a:r>
            <a:r>
              <a:rPr lang="en-US" sz="2000" b="0" i="0" u="none" strike="noStrike" baseline="30000" dirty="0">
                <a:effectLst/>
                <a:hlinkClick r:id="rId6"/>
              </a:rPr>
              <a:t>[2]</a:t>
            </a:r>
            <a:r>
              <a:rPr lang="en-US" sz="2000" b="0" i="0" dirty="0">
                <a:effectLst/>
              </a:rPr>
              <a:t> and the "Roof of Rangamati",</a:t>
            </a:r>
            <a:r>
              <a:rPr lang="en-US" sz="2000" b="0" i="0" u="none" strike="noStrike" baseline="30000" dirty="0">
                <a:effectLst/>
                <a:hlinkClick r:id="rId7"/>
              </a:rPr>
              <a:t>[3]</a:t>
            </a:r>
            <a:r>
              <a:rPr lang="en-US" sz="2000" b="0" i="0" dirty="0">
                <a:effectLst/>
              </a:rPr>
              <a:t> the valley is known for its greenery and dense forests, situated at an elevation of 1,800 feet (550 m) above sea level.</a:t>
            </a:r>
            <a:endParaRPr lang="en-US" sz="2000" dirty="0"/>
          </a:p>
        </p:txBody>
      </p:sp>
      <p:pic>
        <p:nvPicPr>
          <p:cNvPr id="6" name="Content Placeholder 5" descr="A green vehicle with people on top of it&#10;&#10;Description automatically generated">
            <a:extLst>
              <a:ext uri="{FF2B5EF4-FFF2-40B4-BE49-F238E27FC236}">
                <a16:creationId xmlns:a16="http://schemas.microsoft.com/office/drawing/2014/main" id="{B9A655E8-6E12-682B-2CB1-B26E8BC3A7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323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07285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4220A-7981-3762-3981-634F68830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Sompur</a:t>
            </a:r>
            <a:r>
              <a:rPr lang="en-US" dirty="0"/>
              <a:t> Mahavihara</a:t>
            </a:r>
          </a:p>
        </p:txBody>
      </p:sp>
      <p:pic>
        <p:nvPicPr>
          <p:cNvPr id="9" name="Content Placeholder 8" descr="An aerial view of a stone structure&#10;&#10;Description automatically generated">
            <a:extLst>
              <a:ext uri="{FF2B5EF4-FFF2-40B4-BE49-F238E27FC236}">
                <a16:creationId xmlns:a16="http://schemas.microsoft.com/office/drawing/2014/main" id="{9ED0A929-BF73-EB22-8C54-B94EC7B0E2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23655"/>
            <a:ext cx="5181600" cy="3355278"/>
          </a:xfr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BA45ADB0-72C4-1DC5-A12F-7B40B983D42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594360" y="3124131"/>
            <a:ext cx="5425441" cy="175432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Paharpur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Buddhist Vihara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Paharpur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 tooltip="Badalgachhi Upazila"/>
              </a:rPr>
              <a:t>Badalgachhi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4" tooltip="Naogaon District"/>
              </a:rPr>
              <a:t>Naogaon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 tooltip="Bangladesh"/>
              </a:rPr>
              <a:t>Bangladesh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is among the best known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 tooltip="Buddhist"/>
              </a:rPr>
              <a:t>Buddhist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 tooltip="Vihara"/>
              </a:rPr>
              <a:t>viharas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or monasteries in the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8" tooltip="Indian Subcontinent"/>
              </a:rPr>
              <a:t>Indian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8" tooltip="Indian Subcontinent"/>
              </a:rPr>
              <a:t>Subcontinent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and is one of the most important archaeological sites in the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country. It was designated as a UNESCO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9" tooltip="World Heritage Site"/>
              </a:rPr>
              <a:t>World Heritage Site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in 1985.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It is one of the most famous examples of architecture in pre-Islamic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 tooltip="Bangladesh"/>
              </a:rPr>
              <a:t>Bangladesh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It dates from a period to the nearby 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10" tooltip="Halud Vihara"/>
              </a:rPr>
              <a:t>Halud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10" tooltip="Halud Vihara"/>
              </a:rPr>
              <a:t> Vihara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and to the 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11" tooltip="Sitakot Vihara"/>
              </a:rPr>
              <a:t>Sitakot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11" tooltip="Sitakot Vihara"/>
              </a:rPr>
              <a:t> Vihara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12" tooltip="Nawabganj Upazila, Dinajpur"/>
              </a:rPr>
              <a:t>Nawabganj Upazila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of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13" tooltip="Dinajpur District, Bangladesh"/>
              </a:rPr>
              <a:t>Dinajpur District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069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treet with old buildings&#10;&#10;Description automatically generated">
            <a:extLst>
              <a:ext uri="{FF2B5EF4-FFF2-40B4-BE49-F238E27FC236}">
                <a16:creationId xmlns:a16="http://schemas.microsoft.com/office/drawing/2014/main" id="{91620BA3-F567-E585-6E58-90D86926B5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20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5F0291-3B6F-B415-9C37-29D8891DF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Sonargaon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A7831-C59F-A484-6B95-5533CC789E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1" i="0">
                <a:effectLst/>
              </a:rPr>
              <a:t>Sonargaon</a:t>
            </a:r>
            <a:r>
              <a:rPr lang="en-US" sz="2000" b="0" i="0">
                <a:effectLst/>
              </a:rPr>
              <a:t> (</a:t>
            </a:r>
            <a:r>
              <a:rPr lang="en-US" sz="2000" b="0" i="0" u="none" strike="noStrike">
                <a:effectLst/>
                <a:hlinkClick r:id="rId3" tooltip="Bengali language"/>
              </a:rPr>
              <a:t>Bengali</a:t>
            </a:r>
            <a:r>
              <a:rPr lang="en-US" sz="2000" b="0" i="0">
                <a:effectLst/>
              </a:rPr>
              <a:t>: সোনারগাঁও; Bengali pronunciation: </a:t>
            </a:r>
            <a:r>
              <a:rPr lang="en-US" sz="2000" b="0" i="0" u="none" strike="noStrike">
                <a:effectLst/>
                <a:hlinkClick r:id="rId4" tooltip="Help:IPA/Bengali"/>
              </a:rPr>
              <a:t>[ˈʃonaɾɡãʋ]</a:t>
            </a:r>
            <a:r>
              <a:rPr lang="en-US" sz="2000" b="0" i="0">
                <a:effectLst/>
              </a:rPr>
              <a:t>;</a:t>
            </a:r>
            <a:r>
              <a:rPr lang="en-US" sz="2000" b="0" i="0" u="none" strike="noStrike" baseline="30000">
                <a:effectLst/>
                <a:hlinkClick r:id="rId5"/>
              </a:rPr>
              <a:t>[1]</a:t>
            </a:r>
            <a:r>
              <a:rPr lang="en-US" sz="2000" b="0" i="0">
                <a:effectLst/>
              </a:rPr>
              <a:t> </a:t>
            </a:r>
            <a:r>
              <a:rPr lang="en-US" sz="2000" b="0" i="0" u="none" strike="noStrike">
                <a:effectLst/>
                <a:hlinkClick r:id="rId6" tooltip="Literary translation"/>
              </a:rPr>
              <a:t>lit.</a:t>
            </a:r>
            <a:r>
              <a:rPr lang="en-US" sz="2000" b="0" i="0">
                <a:effectLst/>
              </a:rPr>
              <a:t> </a:t>
            </a:r>
            <a:r>
              <a:rPr lang="en-US" sz="2000" b="0" i="1">
                <a:effectLst/>
              </a:rPr>
              <a:t>Golden </a:t>
            </a:r>
            <a:r>
              <a:rPr lang="en-US" sz="2000" b="0" i="1" u="none" strike="noStrike">
                <a:effectLst/>
                <a:hlinkClick r:id="rId7" tooltip="Hamlet (place)"/>
              </a:rPr>
              <a:t>Hamlet</a:t>
            </a:r>
            <a:r>
              <a:rPr lang="en-US" sz="2000" b="0" i="0">
                <a:effectLst/>
              </a:rPr>
              <a:t>) is a historic city in central </a:t>
            </a:r>
            <a:r>
              <a:rPr lang="en-US" sz="2000" b="0" i="0" u="sng">
                <a:effectLst/>
                <a:hlinkClick r:id="rId8"/>
              </a:rPr>
              <a:t>Bangladesh</a:t>
            </a:r>
            <a:r>
              <a:rPr lang="en-US" sz="2000" b="0" i="0">
                <a:effectLst/>
              </a:rPr>
              <a:t>. It corresponds to the </a:t>
            </a:r>
            <a:r>
              <a:rPr lang="en-US" sz="2000" b="0" i="0" u="none" strike="noStrike">
                <a:effectLst/>
                <a:hlinkClick r:id="rId9" tooltip="Sonargaon Upazila"/>
              </a:rPr>
              <a:t>Sonargaon Upazila</a:t>
            </a:r>
            <a:r>
              <a:rPr lang="en-US" sz="2000" b="0" i="0">
                <a:effectLst/>
              </a:rPr>
              <a:t> of </a:t>
            </a:r>
            <a:r>
              <a:rPr lang="en-US" sz="2000" b="0" i="0" u="none" strike="noStrike">
                <a:effectLst/>
                <a:hlinkClick r:id="rId10" tooltip="Narayanganj District"/>
              </a:rPr>
              <a:t>Narayanganj District</a:t>
            </a:r>
            <a:r>
              <a:rPr lang="en-US" sz="2000" b="0" i="0">
                <a:effectLst/>
              </a:rPr>
              <a:t> in </a:t>
            </a:r>
            <a:r>
              <a:rPr lang="en-US" sz="2000" b="0" i="0" u="none" strike="noStrike">
                <a:effectLst/>
                <a:hlinkClick r:id="rId11" tooltip="Dhaka Division"/>
              </a:rPr>
              <a:t>Dhaka Division</a:t>
            </a:r>
            <a:r>
              <a:rPr lang="en-US" sz="2000" b="0" i="0">
                <a:effectLst/>
              </a:rPr>
              <a:t>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44639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unset over the ocean&#10;&#10;Description automatically generated">
            <a:extLst>
              <a:ext uri="{FF2B5EF4-FFF2-40B4-BE49-F238E27FC236}">
                <a16:creationId xmlns:a16="http://schemas.microsoft.com/office/drawing/2014/main" id="{AAE0D107-6073-03C8-AEB4-6DAEF81041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9" r="11009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1E568F-49EA-83D8-5C25-F3DB6EA59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/>
              <a:t>Kuakata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93EF8-8175-C904-A315-6A3D1160F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4904" y="2522949"/>
            <a:ext cx="5065776" cy="34023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i="0">
                <a:effectLst/>
              </a:rPr>
              <a:t>Kuakata</a:t>
            </a:r>
            <a:r>
              <a:rPr lang="en-US" sz="2000" b="0" i="0">
                <a:effectLst/>
              </a:rPr>
              <a:t> (</a:t>
            </a:r>
            <a:r>
              <a:rPr lang="en-US" sz="2000" b="0" i="0" u="none" strike="noStrike">
                <a:effectLst/>
                <a:hlinkClick r:id="rId3" tooltip="Bengali language"/>
              </a:rPr>
              <a:t>Bengali</a:t>
            </a:r>
            <a:r>
              <a:rPr lang="en-US" sz="2000" b="0" i="0">
                <a:effectLst/>
              </a:rPr>
              <a:t>: কুয়াকাটা) is a town of </a:t>
            </a:r>
            <a:r>
              <a:rPr lang="en-US" sz="2000" b="0" i="0" u="none" strike="noStrike">
                <a:effectLst/>
                <a:hlinkClick r:id="rId4" tooltip="Patuakhali District"/>
              </a:rPr>
              <a:t>Patuakhali</a:t>
            </a:r>
            <a:r>
              <a:rPr lang="en-US" sz="2000" b="0" i="0">
                <a:effectLst/>
              </a:rPr>
              <a:t> located in southern </a:t>
            </a:r>
            <a:r>
              <a:rPr lang="en-US" sz="2000" b="0" i="0" u="none" strike="noStrike">
                <a:effectLst/>
                <a:hlinkClick r:id="rId5" tooltip="Bangladesh"/>
              </a:rPr>
              <a:t>Bangladesh</a:t>
            </a:r>
            <a:r>
              <a:rPr lang="en-US" sz="2000" b="0" i="0">
                <a:effectLst/>
              </a:rPr>
              <a:t> known for its panoramic </a:t>
            </a:r>
            <a:r>
              <a:rPr lang="en-US" sz="2000" b="0" i="0" u="none" strike="noStrike">
                <a:effectLst/>
                <a:hlinkClick r:id="rId6" tooltip="Kuakata Beach"/>
              </a:rPr>
              <a:t>sea beach</a:t>
            </a:r>
            <a:r>
              <a:rPr lang="en-US" sz="2000" b="0" i="0">
                <a:effectLst/>
              </a:rPr>
              <a:t>.</a:t>
            </a:r>
            <a:r>
              <a:rPr lang="en-US" sz="2000" b="0" i="0" u="none" strike="noStrike" baseline="30000">
                <a:effectLst/>
                <a:hlinkClick r:id="rId7"/>
              </a:rPr>
              <a:t>[1]</a:t>
            </a:r>
            <a:r>
              <a:rPr lang="en-US" sz="2000" b="0" i="0" u="none" strike="noStrike" baseline="30000">
                <a:effectLst/>
                <a:hlinkClick r:id="rId8"/>
              </a:rPr>
              <a:t>[2]</a:t>
            </a:r>
            <a:r>
              <a:rPr lang="en-US" sz="2000" b="0" i="0">
                <a:effectLst/>
              </a:rPr>
              <a:t> Kuakata beach is a sandy expanse 18 kilometres (11 mi) long and 3 kilometres (1.9 mi) wide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77628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533</Words>
  <Application>Microsoft Office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Office Theme</vt:lpstr>
      <vt:lpstr>Tourist Place of Bangladesh </vt:lpstr>
      <vt:lpstr>Sundarbans</vt:lpstr>
      <vt:lpstr>Lalbagh Fort</vt:lpstr>
      <vt:lpstr>Ahsan Manzil</vt:lpstr>
      <vt:lpstr>Cox’s Bazar</vt:lpstr>
      <vt:lpstr>Sajek Valley</vt:lpstr>
      <vt:lpstr>Sompur Mahavihara</vt:lpstr>
      <vt:lpstr>Sonargaon</vt:lpstr>
      <vt:lpstr>Kuakata</vt:lpstr>
      <vt:lpstr>Sylhet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Tourist Place of Bangladesh</dc:title>
  <dc:creator>CSEian</dc:creator>
  <cp:lastModifiedBy>IOT LAB 29</cp:lastModifiedBy>
  <cp:revision>3</cp:revision>
  <dcterms:created xsi:type="dcterms:W3CDTF">2024-11-29T08:15:39Z</dcterms:created>
  <dcterms:modified xsi:type="dcterms:W3CDTF">2024-12-04T11:00:10Z</dcterms:modified>
</cp:coreProperties>
</file>

<file path=docProps/thumbnail.jpeg>
</file>